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se-up photo of a bicycle chain on a gear"/>
          <p:cNvSpPr/>
          <p:nvPr>
            <p:ph type="pic" idx="21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tial view of a metal gear"/>
          <p:cNvSpPr/>
          <p:nvPr>
            <p:ph type="pic" idx="21"/>
          </p:nvPr>
        </p:nvSpPr>
        <p:spPr>
          <a:xfrm>
            <a:off x="1473200" y="-2692400"/>
            <a:ext cx="21437602" cy="16070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photo of bicycle gears"/>
          <p:cNvSpPr/>
          <p:nvPr>
            <p:ph type="pic" idx="21"/>
          </p:nvPr>
        </p:nvSpPr>
        <p:spPr>
          <a:xfrm>
            <a:off x="12925240" y="918941"/>
            <a:ext cx="11599695" cy="154738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photo of bicycle gears"/>
          <p:cNvSpPr/>
          <p:nvPr>
            <p:ph type="pic" sz="half" idx="21"/>
          </p:nvPr>
        </p:nvSpPr>
        <p:spPr>
          <a:xfrm>
            <a:off x="13169900" y="2376299"/>
            <a:ext cx="9522179" cy="127025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photo of the lower portion of a bicycle wheel"/>
          <p:cNvSpPr/>
          <p:nvPr>
            <p:ph type="pic" sz="quarter" idx="21"/>
          </p:nvPr>
        </p:nvSpPr>
        <p:spPr>
          <a:xfrm>
            <a:off x="15225183" y="6694487"/>
            <a:ext cx="8551334" cy="641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photo of a bicycle chain on a gear"/>
          <p:cNvSpPr/>
          <p:nvPr>
            <p:ph type="pic" sz="quarter" idx="22"/>
          </p:nvPr>
        </p:nvSpPr>
        <p:spPr>
          <a:xfrm>
            <a:off x="15773400" y="914400"/>
            <a:ext cx="7476848" cy="56050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Close-up photo of bicycle gears"/>
          <p:cNvSpPr/>
          <p:nvPr>
            <p:ph type="pic" idx="23"/>
          </p:nvPr>
        </p:nvSpPr>
        <p:spPr>
          <a:xfrm>
            <a:off x="1077599" y="355600"/>
            <a:ext cx="14423165" cy="1924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24221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21936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-37249"/>
                <a:satOff val="-2150"/>
                <a:lumOff val="12811"/>
              </a:schemeClr>
            </a:gs>
            <a:gs pos="100000">
              <a:srgbClr val="000000"/>
            </a:gs>
          </a:gsLst>
          <a:lin ang="2151496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etwork Topology Part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Topology Part 1</a:t>
            </a:r>
          </a:p>
        </p:txBody>
      </p:sp>
      <p:sp>
        <p:nvSpPr>
          <p:cNvPr id="120" name="ETHAN YU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ETHAN YU</a:t>
            </a:r>
          </a:p>
        </p:txBody>
      </p:sp>
      <p:sp>
        <p:nvSpPr>
          <p:cNvPr id="121" name="Slide Number"/>
          <p:cNvSpPr txBox="1"/>
          <p:nvPr>
            <p:ph type="sldNum" sz="quarter" idx="4294967295"/>
          </p:nvPr>
        </p:nvSpPr>
        <p:spPr>
          <a:xfrm>
            <a:off x="23849038" y="13122415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38811">
              <a:schemeClr val="accent5">
                <a:hueOff val="-444211"/>
                <a:satOff val="-14915"/>
                <a:lumOff val="22857"/>
              </a:schemeClr>
            </a:gs>
            <a:gs pos="65268">
              <a:schemeClr val="accent1">
                <a:hueOff val="-37249"/>
                <a:satOff val="-2150"/>
                <a:lumOff val="12811"/>
              </a:schemeClr>
            </a:gs>
          </a:gsLst>
          <a:lin ang="2120395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Bus-Topology.png" descr="Bus-Topolo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829" y="3678358"/>
            <a:ext cx="12736583" cy="635928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BUS TOPOLOGY"/>
          <p:cNvSpPr txBox="1"/>
          <p:nvPr/>
        </p:nvSpPr>
        <p:spPr>
          <a:xfrm>
            <a:off x="512779" y="10385781"/>
            <a:ext cx="8647435" cy="135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BUS TOPOLOGY</a:t>
            </a:r>
          </a:p>
        </p:txBody>
      </p:sp>
      <p:pic>
        <p:nvPicPr>
          <p:cNvPr id="142" name="Star-topology-diagram-1024x819.png" descr="Star-topology-diagram-1024x8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8247" y="-184256"/>
            <a:ext cx="9543068" cy="763259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TAR TOPOLOGY"/>
          <p:cNvSpPr txBox="1"/>
          <p:nvPr/>
        </p:nvSpPr>
        <p:spPr>
          <a:xfrm>
            <a:off x="14916064" y="7059937"/>
            <a:ext cx="8647435" cy="135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STAR TOPOLOGY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38811">
              <a:schemeClr val="accent5">
                <a:hueOff val="-444211"/>
                <a:satOff val="-14915"/>
                <a:lumOff val="22857"/>
              </a:schemeClr>
            </a:gs>
            <a:gs pos="65268">
              <a:schemeClr val="accent1">
                <a:hueOff val="-37249"/>
                <a:satOff val="-2150"/>
                <a:lumOff val="12811"/>
              </a:schemeClr>
            </a:gs>
          </a:gsLst>
          <a:lin ang="2120395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US TOPOLOGY:…"/>
          <p:cNvSpPr txBox="1"/>
          <p:nvPr/>
        </p:nvSpPr>
        <p:spPr>
          <a:xfrm>
            <a:off x="679336" y="2817979"/>
            <a:ext cx="23025328" cy="808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defRPr sz="7000"/>
            </a:pPr>
            <a:r>
              <a:t>BUS TOPOLOGY:</a:t>
            </a:r>
          </a:p>
          <a:p>
            <a:pPr algn="l">
              <a:defRPr sz="7000"/>
            </a:pPr>
            <a:r>
              <a:t>- Nodes are connected directly via backbone (central cable) that runs up and down a network</a:t>
            </a:r>
          </a:p>
          <a:p>
            <a:pPr algn="l">
              <a:defRPr sz="7000"/>
            </a:pPr>
          </a:p>
          <a:p>
            <a:pPr algn="l">
              <a:defRPr sz="7000"/>
            </a:pPr>
          </a:p>
          <a:p>
            <a:pPr algn="l">
              <a:defRPr sz="7000"/>
            </a:pPr>
            <a:r>
              <a:t>STAR TOPOLOGY:</a:t>
            </a:r>
          </a:p>
          <a:p>
            <a:pPr marL="1016000" indent="-1016000" algn="l">
              <a:buSzPct val="75000"/>
              <a:buChar char="-"/>
              <a:defRPr sz="7000"/>
            </a:pPr>
            <a:r>
              <a:t>Every host is connected to a central hub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ll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43801">
              <a:schemeClr val="accent6"/>
            </a:gs>
            <a:gs pos="100000">
              <a:srgbClr val="FFFFFF"/>
            </a:gs>
          </a:gsLst>
          <a:lin ang="11063383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ING TOPOLOGY"/>
          <p:cNvSpPr txBox="1"/>
          <p:nvPr/>
        </p:nvSpPr>
        <p:spPr>
          <a:xfrm>
            <a:off x="512779" y="10385781"/>
            <a:ext cx="8647435" cy="135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RING TOPOLOGY</a:t>
            </a:r>
          </a:p>
        </p:txBody>
      </p:sp>
      <p:pic>
        <p:nvPicPr>
          <p:cNvPr id="148" name="ring.png" descr="r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789" y="1934033"/>
            <a:ext cx="8647434" cy="796561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MESH TOPOLOGY"/>
          <p:cNvSpPr txBox="1"/>
          <p:nvPr/>
        </p:nvSpPr>
        <p:spPr>
          <a:xfrm>
            <a:off x="14916046" y="8965438"/>
            <a:ext cx="8647434" cy="135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MESH TOPOLOGY</a:t>
            </a:r>
          </a:p>
        </p:txBody>
      </p:sp>
      <p:pic>
        <p:nvPicPr>
          <p:cNvPr id="150" name="mesh.png" descr="mes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19870" y="261607"/>
            <a:ext cx="10039786" cy="8333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43801">
              <a:schemeClr val="accent6"/>
            </a:gs>
            <a:gs pos="100000">
              <a:srgbClr val="FFFFFF"/>
            </a:gs>
          </a:gsLst>
          <a:lin ang="11063383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ING TOPOLOGY:…"/>
          <p:cNvSpPr txBox="1"/>
          <p:nvPr/>
        </p:nvSpPr>
        <p:spPr>
          <a:xfrm>
            <a:off x="679336" y="2817979"/>
            <a:ext cx="23025328" cy="808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668655"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  <a:r>
              <a:t>RING TOPOLOGY:</a:t>
            </a:r>
          </a:p>
          <a:p>
            <a:pPr marL="822960" indent="-822960" algn="l" defTabSz="668655">
              <a:buSzPct val="75000"/>
              <a:buChar char="-"/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  <a:r>
              <a:t>Each node connects to 2 other nodes</a:t>
            </a:r>
          </a:p>
          <a:p>
            <a:pPr algn="l" defTabSz="668655"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</a:p>
          <a:p>
            <a:pPr algn="l" defTabSz="668655"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  <a:r>
              <a:t>MESH TOPOLOGY:</a:t>
            </a:r>
          </a:p>
          <a:p>
            <a:pPr marL="822960" indent="-822960" algn="l" defTabSz="668655">
              <a:buSzPct val="75000"/>
              <a:buChar char="-"/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  <a:r>
              <a:t>No central connection point</a:t>
            </a:r>
          </a:p>
          <a:p>
            <a:pPr marL="822960" indent="-822960" algn="l" defTabSz="668655">
              <a:buSzPct val="75000"/>
              <a:buChar char="-"/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  <a:r>
              <a:t>Each node is connected to at least one other node, and mostly to more than one</a:t>
            </a:r>
          </a:p>
          <a:p>
            <a:pPr marL="822960" indent="-822960" algn="l" defTabSz="668655">
              <a:buSzPct val="75000"/>
              <a:buChar char="-"/>
              <a:defRPr sz="5670"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defRPr>
            </a:pPr>
            <a:r>
              <a:t>Each node is capable of receiving and sending messages from other nodes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satOff val="18648"/>
                <a:lumOff val="5971"/>
              </a:schemeClr>
            </a:gs>
            <a:gs pos="100000">
              <a:schemeClr val="accent6">
                <a:satOff val="24555"/>
                <a:lumOff val="22232"/>
              </a:schemeClr>
            </a:gs>
          </a:gsLst>
          <a:lin ang="11831717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Table"/>
          <p:cNvGraphicFramePr/>
          <p:nvPr/>
        </p:nvGraphicFramePr>
        <p:xfrm>
          <a:off x="1473200" y="1930400"/>
          <a:ext cx="21437600" cy="9855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718800"/>
                <a:gridCol w="10718800"/>
              </a:tblGrid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Advanctages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Disadvantages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Easiest topology for connecting computers in a linear fashion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Not good for large networks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Works well when there is a small network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Identification of problem becomes hard if the whole network dies.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Easy to connect / remove devices in the network without effecting any other device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Troubleshooting of individual devices is hard.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5" name="BUS TOPOLOGY"/>
          <p:cNvSpPr txBox="1"/>
          <p:nvPr/>
        </p:nvSpPr>
        <p:spPr>
          <a:xfrm>
            <a:off x="6083443" y="363572"/>
            <a:ext cx="12217114" cy="121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BUS TOPOLOGY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1" isInverted="0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satOff val="18648"/>
                <a:lumOff val="5971"/>
              </a:schemeClr>
            </a:gs>
            <a:gs pos="100000">
              <a:schemeClr val="accent6">
                <a:satOff val="24555"/>
                <a:lumOff val="22232"/>
              </a:schemeClr>
            </a:gs>
          </a:gsLst>
          <a:lin ang="11831717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"/>
          <p:cNvGraphicFramePr/>
          <p:nvPr/>
        </p:nvGraphicFramePr>
        <p:xfrm>
          <a:off x="1473200" y="1930400"/>
          <a:ext cx="21437600" cy="9855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718800"/>
                <a:gridCol w="10718800"/>
              </a:tblGrid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Advanctages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Disadvantages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Reliable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Requires more cables then a BUS topology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High performance as no data collisions can happen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Hub requires more resources and regular maintenance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No disruptions to the network when connecting or removing devices.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Extra hardware is needed in which it adds to the cost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8" name="STAR TOPOLOGY"/>
          <p:cNvSpPr txBox="1"/>
          <p:nvPr/>
        </p:nvSpPr>
        <p:spPr>
          <a:xfrm>
            <a:off x="6083443" y="363572"/>
            <a:ext cx="12217114" cy="121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STAR TOPOLOGY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1" isInverted="0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satOff val="18648"/>
                <a:lumOff val="5971"/>
              </a:schemeClr>
            </a:gs>
            <a:gs pos="100000">
              <a:schemeClr val="accent6">
                <a:satOff val="24555"/>
                <a:lumOff val="22232"/>
              </a:schemeClr>
            </a:gs>
          </a:gsLst>
          <a:lin ang="11831717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"/>
          <p:cNvGraphicFramePr/>
          <p:nvPr/>
        </p:nvGraphicFramePr>
        <p:xfrm>
          <a:off x="1473200" y="1930400"/>
          <a:ext cx="21437600" cy="9855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718800"/>
                <a:gridCol w="10718800"/>
              </a:tblGrid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Advanctages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Disadvantages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Data flows in one direction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If a workstation dies, it affects the whole network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Additional workstations can be added after without impacting the network performance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Expensive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Cheap to install / expand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Hard to troubleshoot the ring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1" name="RING TOPOLOGY"/>
          <p:cNvSpPr txBox="1"/>
          <p:nvPr/>
        </p:nvSpPr>
        <p:spPr>
          <a:xfrm>
            <a:off x="6083443" y="363572"/>
            <a:ext cx="12217114" cy="121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RING TOPOLOGY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satOff val="18648"/>
                <a:lumOff val="5971"/>
              </a:schemeClr>
            </a:gs>
            <a:gs pos="100000">
              <a:schemeClr val="accent6">
                <a:satOff val="24555"/>
                <a:lumOff val="22232"/>
              </a:schemeClr>
            </a:gs>
          </a:gsLst>
          <a:lin ang="11831717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"/>
          <p:cNvGraphicFramePr/>
          <p:nvPr/>
        </p:nvGraphicFramePr>
        <p:xfrm>
          <a:off x="1473200" y="1930400"/>
          <a:ext cx="21437600" cy="9855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718800"/>
                <a:gridCol w="10718800"/>
              </a:tblGrid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Advanctages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Disadvantages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Failure during a single device won’t break the entire network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Very expensive compared to other topologies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No traffic problem as there is a dedicated point to point links for every computer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Installation is difficult in the mesh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High security / privacy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High risk of redundant connections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4" name="MESH TOPOLOGY"/>
          <p:cNvSpPr txBox="1"/>
          <p:nvPr/>
        </p:nvSpPr>
        <p:spPr>
          <a:xfrm>
            <a:off x="6083443" y="363572"/>
            <a:ext cx="12217114" cy="121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/>
            </a:lvl1pPr>
          </a:lstStyle>
          <a:p>
            <a:pPr/>
            <a:r>
              <a:t>MESH TOPOLOGY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-37249"/>
                <a:satOff val="-2150"/>
                <a:lumOff val="12811"/>
              </a:schemeClr>
            </a:gs>
            <a:gs pos="52759">
              <a:srgbClr val="0A4878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Network Topology first of al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Network Topology first of all?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hueOff val="-37249"/>
                <a:satOff val="-2150"/>
                <a:lumOff val="12811"/>
              </a:schemeClr>
            </a:gs>
            <a:gs pos="52759">
              <a:srgbClr val="0A4878"/>
            </a:gs>
            <a:gs pos="53328">
              <a:srgbClr val="0B538A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etwork topology, is the relationship between computers and other network component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8560">
                <a:effectLst>
                  <a:outerShdw sx="100000" sy="100000" kx="0" ky="0" algn="b" rotWithShape="0" blurRad="40640" dist="30480" dir="5400000">
                    <a:srgbClr val="000000"/>
                  </a:outerShdw>
                </a:effectLst>
              </a:defRPr>
            </a:lvl1pPr>
          </a:lstStyle>
          <a:p>
            <a:pPr/>
            <a:r>
              <a:t>Network topology, is the relationship between computers and other network components.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satOff val="18648"/>
                <a:lumOff val="5971"/>
              </a:schemeClr>
            </a:gs>
            <a:gs pos="100000">
              <a:srgbClr val="000000"/>
            </a:gs>
          </a:gsLst>
          <a:lin ang="16974478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are some common words associated with topolog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some common words associated with topology?</a:t>
            </a:r>
          </a:p>
        </p:txBody>
      </p:sp>
      <p:sp>
        <p:nvSpPr>
          <p:cNvPr id="128" name="Earth sci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Earth science</a:t>
            </a:r>
          </a:p>
          <a:p>
            <a:pPr>
              <a:buBlip>
                <a:blip r:embed="rId2"/>
              </a:buBlip>
            </a:pPr>
            <a:r>
              <a:t>Geology</a:t>
            </a:r>
          </a:p>
          <a:p>
            <a:pPr>
              <a:buBlip>
                <a:blip r:embed="rId2"/>
              </a:buBlip>
            </a:pPr>
            <a:r>
              <a:t>Geopolitcs</a:t>
            </a:r>
          </a:p>
          <a:p>
            <a:pPr>
              <a:buBlip>
                <a:blip r:embed="rId2"/>
              </a:buBlip>
            </a:pPr>
            <a:r>
              <a:t>Cartography</a:t>
            </a:r>
          </a:p>
          <a:p>
            <a:pPr>
              <a:buBlip>
                <a:blip r:embed="rId2"/>
              </a:buBlip>
            </a:pPr>
            <a:r>
              <a:t>Chorography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wipe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53281">
              <a:srgbClr val="000000"/>
            </a:gs>
            <a:gs pos="53581">
              <a:schemeClr val="accent3">
                <a:satOff val="18648"/>
                <a:lumOff val="5971"/>
              </a:schemeClr>
            </a:gs>
          </a:gsLst>
          <a:lin ang="16974478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is the difference between physical topology and logical topolog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9900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lvl1pPr>
          </a:lstStyle>
          <a:p>
            <a:pPr/>
            <a:r>
              <a:t>What is the difference between physical topology and logical topology?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wipe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49950">
              <a:schemeClr val="accent5"/>
            </a:gs>
            <a:gs pos="49990">
              <a:schemeClr val="accent1"/>
            </a:gs>
          </a:gsLst>
          <a:lin ang="16974478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hysical topology is placement of a network component whereas logical topology illustrates how data flows in a network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94360">
              <a:defRPr sz="7200"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defRPr>
            </a:lvl1pPr>
          </a:lstStyle>
          <a:p>
            <a:pPr/>
            <a:r>
              <a:t>Physical topology is placement of a network component whereas logical topology illustrates how data flows in a network.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43985">
              <a:srgbClr val="000000"/>
            </a:gs>
            <a:gs pos="56097">
              <a:schemeClr val="accent6">
                <a:satOff val="24555"/>
                <a:lumOff val="22232"/>
              </a:schemeClr>
            </a:gs>
          </a:gsLst>
          <a:lin ang="7361069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w and why is setting up the right topology in the beginning situation important for any organization/company? ie Why is planning it out importa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94360">
              <a:defRPr sz="7200"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defRPr>
            </a:lvl1pPr>
          </a:lstStyle>
          <a:p>
            <a:pPr/>
            <a:r>
              <a:t>How and why is setting up the right topology in the beginning situation important for any organization/company? ie Why is planning it out important?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39823">
              <a:schemeClr val="accent2">
                <a:hueOff val="-2057865"/>
                <a:satOff val="-1362"/>
                <a:lumOff val="13058"/>
              </a:schemeClr>
            </a:gs>
            <a:gs pos="55409">
              <a:schemeClr val="accent2">
                <a:hueOff val="-2057865"/>
                <a:satOff val="-1362"/>
                <a:lumOff val="13058"/>
              </a:schemeClr>
            </a:gs>
            <a:gs pos="72030">
              <a:schemeClr val="accent1">
                <a:hueOff val="-37249"/>
                <a:satOff val="-2150"/>
                <a:lumOff val="12811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ell because it plays a important role in the functioning of networks, it also plays an important role in performance, and reduces the operational and maintenance costs as well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5300">
              <a:defRPr sz="6420">
                <a:effectLst>
                  <a:outerShdw sx="100000" sy="100000" kx="0" ky="0" algn="b" rotWithShape="0" blurRad="30480" dist="22860" dir="5400000">
                    <a:srgbClr val="000000"/>
                  </a:outerShdw>
                </a:effectLst>
              </a:defRPr>
            </a:lvl1pPr>
          </a:lstStyle>
          <a:p>
            <a:pPr/>
            <a:r>
              <a:t>Well because it plays a important role in the functioning of networks, it also plays an important role in performance, and reduces the operational and maintenance costs as well.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31401">
              <a:schemeClr val="accent3">
                <a:satOff val="18648"/>
                <a:lumOff val="5971"/>
              </a:schemeClr>
            </a:gs>
            <a:gs pos="64590">
              <a:schemeClr val="accent6">
                <a:satOff val="24555"/>
                <a:lumOff val="22232"/>
              </a:schemeClr>
            </a:gs>
          </a:gsLst>
          <a:lin ang="8120123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ind example pictures of the three most popular/standard topologies: Bus, Star, Ring and Mesh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19125">
              <a:defRPr sz="8025">
                <a:effectLst>
                  <a:outerShdw sx="100000" sy="100000" kx="0" ky="0" algn="b" rotWithShape="0" blurRad="38100" dist="28575" dir="5400000">
                    <a:srgbClr val="000000"/>
                  </a:outerShdw>
                </a:effectLst>
              </a:defRPr>
            </a:lvl1pPr>
          </a:lstStyle>
          <a:p>
            <a:pPr/>
            <a:r>
              <a:t>Find example pictures of the three most popular/standard topologies: Bus, Star, Ring and Mesh.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